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43"/>
  </p:notesMasterIdLst>
  <p:handoutMasterIdLst>
    <p:handoutMasterId r:id="rId44"/>
  </p:handoutMasterIdLst>
  <p:sldIdLst>
    <p:sldId id="435" r:id="rId6"/>
    <p:sldId id="273" r:id="rId7"/>
    <p:sldId id="436" r:id="rId8"/>
    <p:sldId id="462" r:id="rId9"/>
    <p:sldId id="461" r:id="rId10"/>
    <p:sldId id="444" r:id="rId11"/>
    <p:sldId id="487" r:id="rId12"/>
    <p:sldId id="481" r:id="rId13"/>
    <p:sldId id="482" r:id="rId14"/>
    <p:sldId id="483" r:id="rId15"/>
    <p:sldId id="484" r:id="rId16"/>
    <p:sldId id="485" r:id="rId17"/>
    <p:sldId id="486" r:id="rId18"/>
    <p:sldId id="457" r:id="rId19"/>
    <p:sldId id="458" r:id="rId20"/>
    <p:sldId id="459" r:id="rId21"/>
    <p:sldId id="460" r:id="rId22"/>
    <p:sldId id="488" r:id="rId23"/>
    <p:sldId id="464" r:id="rId24"/>
    <p:sldId id="465" r:id="rId25"/>
    <p:sldId id="466" r:id="rId26"/>
    <p:sldId id="491" r:id="rId27"/>
    <p:sldId id="468" r:id="rId28"/>
    <p:sldId id="490" r:id="rId29"/>
    <p:sldId id="469" r:id="rId30"/>
    <p:sldId id="470" r:id="rId31"/>
    <p:sldId id="472" r:id="rId32"/>
    <p:sldId id="480" r:id="rId33"/>
    <p:sldId id="473" r:id="rId34"/>
    <p:sldId id="476" r:id="rId35"/>
    <p:sldId id="475" r:id="rId36"/>
    <p:sldId id="474" r:id="rId37"/>
    <p:sldId id="489" r:id="rId38"/>
    <p:sldId id="478" r:id="rId39"/>
    <p:sldId id="454" r:id="rId40"/>
    <p:sldId id="479" r:id="rId41"/>
    <p:sldId id="437" r:id="rId42"/>
  </p:sldIdLst>
  <p:sldSz cx="12192000" cy="6858000"/>
  <p:notesSz cx="6858000" cy="9144000"/>
  <p:embeddedFontLs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 Light" panose="020B0604020202020204" charset="0"/>
      <p:regular r:id="rId53"/>
      <p: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E7866-199C-44D9-841D-9A852C724F51}">
          <p14:sldIdLst>
            <p14:sldId id="435"/>
            <p14:sldId id="273"/>
            <p14:sldId id="436"/>
            <p14:sldId id="462"/>
            <p14:sldId id="461"/>
            <p14:sldId id="444"/>
            <p14:sldId id="487"/>
            <p14:sldId id="481"/>
            <p14:sldId id="482"/>
            <p14:sldId id="483"/>
            <p14:sldId id="484"/>
            <p14:sldId id="485"/>
            <p14:sldId id="486"/>
            <p14:sldId id="457"/>
            <p14:sldId id="458"/>
            <p14:sldId id="459"/>
            <p14:sldId id="460"/>
            <p14:sldId id="488"/>
            <p14:sldId id="464"/>
            <p14:sldId id="465"/>
            <p14:sldId id="466"/>
            <p14:sldId id="491"/>
            <p14:sldId id="468"/>
            <p14:sldId id="490"/>
            <p14:sldId id="469"/>
            <p14:sldId id="470"/>
            <p14:sldId id="472"/>
            <p14:sldId id="480"/>
            <p14:sldId id="473"/>
            <p14:sldId id="476"/>
            <p14:sldId id="475"/>
            <p14:sldId id="474"/>
            <p14:sldId id="489"/>
            <p14:sldId id="478"/>
          </p14:sldIdLst>
        </p14:section>
        <p14:section name="Untitled Section" id="{B330F4F7-3461-4A0F-8327-C4D0E151FBCB}">
          <p14:sldIdLst>
            <p14:sldId id="454"/>
            <p14:sldId id="479"/>
            <p14:sldId id="437"/>
          </p14:sldIdLst>
        </p14:section>
        <p14:section name="Untitled Section" id="{C4F9F7D5-CC25-48AE-A0BD-E8BB08E341C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542"/>
    <a:srgbClr val="D84D49"/>
    <a:srgbClr val="CC4141"/>
    <a:srgbClr val="E8D148"/>
    <a:srgbClr val="F4EA28"/>
    <a:srgbClr val="F3F3F3"/>
    <a:srgbClr val="FFA3A3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7" autoAdjust="0"/>
    <p:restoredTop sz="89109" autoAdjust="0"/>
  </p:normalViewPr>
  <p:slideViewPr>
    <p:cSldViewPr snapToGrid="0">
      <p:cViewPr varScale="1">
        <p:scale>
          <a:sx n="77" d="100"/>
          <a:sy n="77" d="100"/>
        </p:scale>
        <p:origin x="185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26/11/2015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Angular2 going to be a </a:t>
            </a:r>
            <a:r>
              <a:rPr lang="en-AU" baseline="0" dirty="0" smtClean="0"/>
              <a:t>big learning curve for most us like Angular1 was </a:t>
            </a:r>
          </a:p>
          <a:p>
            <a:r>
              <a:rPr lang="en-AU" baseline="0" dirty="0" smtClean="0"/>
              <a:t>but ultimately I think it will be easier framework to use once we get our heads around the changes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081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592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237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336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2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TODO: picture with volume dial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5637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308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82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348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293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302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442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7640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dependency injection mechanism will be used with the decorators syntax provided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more strange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minification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safe $inject or automated tasks with ng-annotate.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52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75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24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Read title and slide</a:t>
            </a:r>
          </a:p>
          <a:p>
            <a:r>
              <a:rPr lang="en-AU" dirty="0" smtClean="0"/>
              <a:t>It is not that we could not as much as preferred not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289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59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 is a significant update to the language, and the first update to the language since ES5 was standardized in 2009. 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836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051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49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 </a:t>
            </a:r>
            <a:r>
              <a:rPr lang="en-AU" dirty="0" err="1" smtClean="0"/>
              <a:t>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DevSuperPowersIP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efinitelytyped.org/ts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typescriptlang.org/Playg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typescriptlang.org/Playground/#tut=ex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867702" y="2105526"/>
            <a:ext cx="2808446" cy="3175377"/>
          </a:xfrm>
        </p:spPr>
        <p:txBody>
          <a:bodyPr>
            <a:normAutofit/>
          </a:bodyPr>
          <a:lstStyle/>
          <a:p>
            <a:r>
              <a:rPr lang="en-AU" sz="11500" b="1" dirty="0" smtClean="0"/>
              <a:t>VS</a:t>
            </a:r>
            <a:endParaRPr lang="en-AU" sz="16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1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cms-assets.tutsplus.com/legacy-courses/CRS-564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21" y="1689100"/>
            <a:ext cx="55018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Both will need to be </a:t>
            </a:r>
            <a:r>
              <a:rPr lang="en-AU" dirty="0" err="1" smtClean="0"/>
              <a:t>transpiled</a:t>
            </a:r>
            <a:r>
              <a:rPr lang="en-AU" dirty="0" smtClean="0"/>
              <a:t> to ES5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https://www.pubnub.com/blog/wp-content/uploads/2015/07/Babel-Javascript-compil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45" y="4316529"/>
            <a:ext cx="2861510" cy="11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ms-assets.tutsplus.com/legacy-courses/CRS-564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853" y="2963441"/>
            <a:ext cx="3609474" cy="24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33" y="2846793"/>
            <a:ext cx="1330035" cy="13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1724" t="-2573" r="20743" b="2573"/>
          <a:stretch/>
        </p:blipFill>
        <p:spPr>
          <a:xfrm>
            <a:off x="-1768476" y="-165100"/>
            <a:ext cx="13936581" cy="753938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064500" y="2398095"/>
            <a:ext cx="1073150" cy="1422399"/>
          </a:xfrm>
          <a:prstGeom prst="ellipse">
            <a:avLst/>
          </a:prstGeom>
          <a:noFill/>
          <a:ln w="57150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80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\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5146248" cy="4391024"/>
          </a:xfrm>
        </p:spPr>
        <p:txBody>
          <a:bodyPr>
            <a:normAutofit/>
          </a:bodyPr>
          <a:lstStyle/>
          <a:p>
            <a:r>
              <a:rPr lang="en-AU" sz="2400" dirty="0" smtClean="0"/>
              <a:t>ES6 features</a:t>
            </a:r>
          </a:p>
          <a:p>
            <a:r>
              <a:rPr lang="en-AU" sz="2400" dirty="0" smtClean="0"/>
              <a:t>No types</a:t>
            </a:r>
          </a:p>
          <a:p>
            <a:r>
              <a:rPr lang="en-AU" sz="2400" dirty="0"/>
              <a:t> </a:t>
            </a:r>
            <a:endParaRPr lang="en-AU" sz="2400" dirty="0" smtClean="0"/>
          </a:p>
          <a:p>
            <a:r>
              <a:rPr lang="en-AU" sz="2400" dirty="0"/>
              <a:t> </a:t>
            </a:r>
            <a:endParaRPr lang="en-AU" sz="2400" dirty="0" smtClean="0"/>
          </a:p>
          <a:p>
            <a:r>
              <a:rPr lang="en-AU" sz="2400" dirty="0"/>
              <a:t> </a:t>
            </a:r>
            <a:endParaRPr lang="en-AU" sz="2400" dirty="0" smtClean="0"/>
          </a:p>
          <a:p>
            <a:r>
              <a:rPr lang="en-AU" sz="2400" dirty="0"/>
              <a:t> </a:t>
            </a:r>
            <a:endParaRPr lang="en-AU" sz="2400" dirty="0" smtClean="0"/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328202" y="1851025"/>
            <a:ext cx="5146248" cy="4321175"/>
          </a:xfrm>
          <a:prstGeom prst="rect">
            <a:avLst/>
          </a:prstGeom>
        </p:spPr>
        <p:txBody>
          <a:bodyPr vert="horz" lIns="180000" tIns="46800" rIns="180000" bIns="4680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 smtClean="0"/>
              <a:t>ES6 features</a:t>
            </a:r>
          </a:p>
          <a:p>
            <a:r>
              <a:rPr lang="en-AU" sz="2400" dirty="0"/>
              <a:t>T</a:t>
            </a:r>
            <a:r>
              <a:rPr lang="en-AU" sz="2400" dirty="0" smtClean="0"/>
              <a:t>ypes</a:t>
            </a:r>
            <a:endParaRPr lang="en-AU" sz="2400" dirty="0"/>
          </a:p>
          <a:p>
            <a:r>
              <a:rPr lang="en-AU" sz="2400" dirty="0" smtClean="0"/>
              <a:t>Refactoring/IDE tools:</a:t>
            </a:r>
          </a:p>
          <a:p>
            <a:r>
              <a:rPr lang="en-AU" sz="2400" dirty="0" smtClean="0"/>
              <a:t>-     Type </a:t>
            </a:r>
            <a:r>
              <a:rPr lang="en-AU" sz="2400" dirty="0" err="1" smtClean="0"/>
              <a:t>saftey</a:t>
            </a:r>
            <a:endParaRPr lang="en-AU" sz="2400" dirty="0" smtClean="0"/>
          </a:p>
          <a:p>
            <a:r>
              <a:rPr lang="en-AU" sz="2400" dirty="0" smtClean="0"/>
              <a:t>-     Auto completion</a:t>
            </a:r>
          </a:p>
          <a:p>
            <a:pPr marL="457200" indent="-457200">
              <a:buFontTx/>
              <a:buChar char="-"/>
            </a:pPr>
            <a:r>
              <a:rPr lang="en-AU" sz="2400" dirty="0" smtClean="0"/>
              <a:t>Go to definition</a:t>
            </a:r>
          </a:p>
          <a:p>
            <a:pPr marL="457200" indent="-457200">
              <a:buFontTx/>
              <a:buChar char="-"/>
            </a:pPr>
            <a:r>
              <a:rPr lang="en-AU" sz="2400" dirty="0" smtClean="0"/>
              <a:t>Rename on symbol</a:t>
            </a:r>
          </a:p>
          <a:p>
            <a:endParaRPr lang="en-AU" sz="2400" dirty="0" smtClean="0"/>
          </a:p>
          <a:p>
            <a:endParaRPr lang="en-AU" sz="2400" dirty="0"/>
          </a:p>
        </p:txBody>
      </p:sp>
      <p:pic>
        <p:nvPicPr>
          <p:cNvPr id="6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2" y="298450"/>
            <a:ext cx="1390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ms-assets.tutsplus.com/legacy-courses/CRS-5647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47" b="64134"/>
          <a:stretch/>
        </p:blipFill>
        <p:spPr bwMode="auto">
          <a:xfrm>
            <a:off x="7397487" y="367380"/>
            <a:ext cx="4095158" cy="13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880402" y="457200"/>
            <a:ext cx="1158448" cy="1528053"/>
          </a:xfrm>
          <a:prstGeom prst="rect">
            <a:avLst/>
          </a:prstGeom>
        </p:spPr>
        <p:txBody>
          <a:bodyPr vert="horz" lIns="180000" tIns="46800" rIns="180000" bIns="4680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500" b="1" smtClean="0"/>
              <a:t>VS</a:t>
            </a:r>
            <a:endParaRPr lang="en-AU" sz="16600" b="1" dirty="0"/>
          </a:p>
        </p:txBody>
      </p:sp>
    </p:spTree>
    <p:extLst>
      <p:ext uri="{BB962C8B-B14F-4D97-AF65-F5344CB8AC3E}">
        <p14:creationId xmlns:p14="http://schemas.microsoft.com/office/powerpoint/2010/main" val="8901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426119"/>
            <a:ext cx="10686196" cy="1321720"/>
          </a:xfrm>
        </p:spPr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5146248" cy="4391024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328202" y="1851025"/>
            <a:ext cx="5146248" cy="4321175"/>
          </a:xfrm>
          <a:prstGeom prst="rect">
            <a:avLst/>
          </a:prstGeom>
        </p:spPr>
        <p:txBody>
          <a:bodyPr vert="horz" lIns="180000" tIns="46800" rIns="180000" bIns="4680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Public/private</a:t>
            </a:r>
          </a:p>
          <a:p>
            <a:r>
              <a:rPr lang="en-AU" dirty="0"/>
              <a:t>Interfaces</a:t>
            </a:r>
          </a:p>
          <a:p>
            <a:r>
              <a:rPr lang="en-AU" dirty="0" err="1"/>
              <a:t>Enums</a:t>
            </a:r>
            <a:endParaRPr lang="en-AU" dirty="0"/>
          </a:p>
          <a:p>
            <a:r>
              <a:rPr lang="en-AU" dirty="0"/>
              <a:t>Generics</a:t>
            </a:r>
          </a:p>
          <a:p>
            <a:r>
              <a:rPr lang="en-AU" dirty="0"/>
              <a:t>Optional properties</a:t>
            </a:r>
          </a:p>
          <a:p>
            <a:r>
              <a:rPr lang="en-AU" dirty="0" smtClean="0"/>
              <a:t>More….</a:t>
            </a:r>
            <a:endParaRPr lang="en-AU" sz="1800" dirty="0" smtClean="0"/>
          </a:p>
          <a:p>
            <a:endParaRPr lang="en-AU" dirty="0"/>
          </a:p>
        </p:txBody>
      </p:sp>
      <p:pic>
        <p:nvPicPr>
          <p:cNvPr id="6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2" y="298450"/>
            <a:ext cx="1390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ms-assets.tutsplus.com/legacy-courses/CRS-5647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47" b="64134"/>
          <a:stretch/>
        </p:blipFill>
        <p:spPr bwMode="auto">
          <a:xfrm>
            <a:off x="7397487" y="367380"/>
            <a:ext cx="4095158" cy="13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893102" y="571500"/>
            <a:ext cx="1158448" cy="1528053"/>
          </a:xfrm>
          <a:prstGeom prst="rect">
            <a:avLst/>
          </a:prstGeom>
        </p:spPr>
        <p:txBody>
          <a:bodyPr vert="horz" lIns="180000" tIns="46800" rIns="180000" bIns="4680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500" b="1" dirty="0" smtClean="0"/>
              <a:t>VS</a:t>
            </a:r>
            <a:endParaRPr lang="en-AU" sz="16600" b="1" dirty="0"/>
          </a:p>
        </p:txBody>
      </p:sp>
    </p:spTree>
    <p:extLst>
      <p:ext uri="{BB962C8B-B14F-4D97-AF65-F5344CB8AC3E}">
        <p14:creationId xmlns:p14="http://schemas.microsoft.com/office/powerpoint/2010/main" val="8914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21" y="2465954"/>
            <a:ext cx="10686196" cy="1321720"/>
          </a:xfrm>
        </p:spPr>
        <p:txBody>
          <a:bodyPr/>
          <a:lstStyle/>
          <a:p>
            <a:r>
              <a:rPr lang="en-AU" dirty="0" smtClean="0"/>
              <a:t>Types are optional!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</a:t>
            </a:r>
            <a:r>
              <a:rPr lang="en-AU" dirty="0"/>
              <a:t>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1026" name="Picture 2" descr="https://1000awesomethings.files.wordpress.com/2009/02/volume-kno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808" y="1256905"/>
            <a:ext cx="4712011" cy="43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103" y="367380"/>
            <a:ext cx="10686196" cy="1321720"/>
          </a:xfrm>
        </p:spPr>
        <p:txBody>
          <a:bodyPr/>
          <a:lstStyle/>
          <a:p>
            <a:r>
              <a:rPr lang="en-AU" dirty="0" smtClean="0"/>
              <a:t>Angular 1.x vs Angular 2.0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42" y="1797937"/>
            <a:ext cx="5175458" cy="442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22" y="1797937"/>
            <a:ext cx="5910740" cy="29553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6043" y="3858689"/>
            <a:ext cx="3377138" cy="1950720"/>
          </a:xfrm>
          <a:prstGeom prst="rect">
            <a:avLst/>
          </a:prstGeom>
          <a:noFill/>
          <a:ln w="28575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710445" y="3589358"/>
            <a:ext cx="4992578" cy="869910"/>
          </a:xfrm>
          <a:prstGeom prst="rect">
            <a:avLst/>
          </a:prstGeom>
          <a:noFill/>
          <a:ln w="28575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1012724" y="6292646"/>
            <a:ext cx="10426374" cy="428830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52902" y="1689100"/>
            <a:ext cx="10382130" cy="4549775"/>
          </a:xfrm>
        </p:spPr>
        <p:txBody>
          <a:bodyPr>
            <a:normAutofit/>
          </a:bodyPr>
          <a:lstStyle/>
          <a:p>
            <a:r>
              <a:rPr lang="en-AU" sz="3200" dirty="0" smtClean="0"/>
              <a:t> Static </a:t>
            </a:r>
            <a:r>
              <a:rPr lang="en-AU" sz="3200" dirty="0"/>
              <a:t>types for compile time checking</a:t>
            </a:r>
          </a:p>
          <a:p>
            <a:r>
              <a:rPr lang="en-AU" sz="3200" dirty="0" smtClean="0"/>
              <a:t> Tooling </a:t>
            </a:r>
            <a:r>
              <a:rPr lang="en-AU" sz="3200" dirty="0"/>
              <a:t>– Rename, </a:t>
            </a:r>
            <a:r>
              <a:rPr lang="en-AU" sz="3200" dirty="0" err="1"/>
              <a:t>intellisense</a:t>
            </a:r>
            <a:r>
              <a:rPr lang="en-AU" sz="3200" dirty="0"/>
              <a:t>, got to definition </a:t>
            </a:r>
            <a:r>
              <a:rPr lang="en-AU" sz="3200" dirty="0" err="1"/>
              <a:t>etc</a:t>
            </a:r>
            <a:endParaRPr lang="en-AU" sz="3200" dirty="0"/>
          </a:p>
          <a:p>
            <a:r>
              <a:rPr lang="en-AU" sz="3200" dirty="0" smtClean="0"/>
              <a:t> ES6</a:t>
            </a:r>
          </a:p>
          <a:p>
            <a:r>
              <a:rPr lang="en-AU" sz="3200" dirty="0" smtClean="0"/>
              <a:t> Interfaces </a:t>
            </a:r>
            <a:r>
              <a:rPr lang="en-AU" sz="3200" dirty="0"/>
              <a:t>and non ES6 features</a:t>
            </a:r>
          </a:p>
          <a:p>
            <a:r>
              <a:rPr lang="en-AU" sz="3200" dirty="0" smtClean="0"/>
              <a:t> Angular </a:t>
            </a:r>
            <a:r>
              <a:rPr lang="en-AU" sz="3200" dirty="0"/>
              <a:t>2.0 </a:t>
            </a:r>
            <a:r>
              <a:rPr lang="en-AU" sz="3200" dirty="0" smtClean="0"/>
              <a:t>ready</a:t>
            </a:r>
            <a:endParaRPr lang="en-AU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At </a:t>
            </a:r>
            <a:r>
              <a:rPr lang="en-AU" dirty="0"/>
              <a:t>SSW we recommend </a:t>
            </a:r>
            <a:r>
              <a:rPr lang="en-AU" dirty="0" err="1"/>
              <a:t>TypeScript</a:t>
            </a:r>
            <a:endParaRPr lang="en-AU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52902" y="1747837"/>
            <a:ext cx="10829498" cy="4549775"/>
          </a:xfrm>
        </p:spPr>
        <p:txBody>
          <a:bodyPr>
            <a:normAutofit/>
          </a:bodyPr>
          <a:lstStyle/>
          <a:p>
            <a:r>
              <a:rPr lang="en-AU" sz="3200" dirty="0" smtClean="0"/>
              <a:t> How strictly you will type things</a:t>
            </a:r>
            <a:endParaRPr lang="en-AU" sz="3200" dirty="0"/>
          </a:p>
          <a:p>
            <a:r>
              <a:rPr lang="en-AU" sz="3200" dirty="0" smtClean="0"/>
              <a:t> How to use integrate with 3</a:t>
            </a:r>
            <a:r>
              <a:rPr lang="en-AU" sz="3200" baseline="30000" dirty="0" smtClean="0"/>
              <a:t>rd</a:t>
            </a:r>
            <a:r>
              <a:rPr lang="en-AU" sz="3200" dirty="0" smtClean="0"/>
              <a:t> party tools</a:t>
            </a:r>
            <a:endParaRPr lang="en-AU" sz="3200" dirty="0"/>
          </a:p>
          <a:p>
            <a:r>
              <a:rPr lang="en-AU" sz="3200" dirty="0" smtClean="0"/>
              <a:t> Steep learning curve</a:t>
            </a:r>
          </a:p>
          <a:p>
            <a:r>
              <a:rPr lang="en-AU" sz="3200" dirty="0" smtClean="0"/>
              <a:t> Another package manager</a:t>
            </a:r>
            <a:endParaRPr lang="en-AU" sz="3200" dirty="0"/>
          </a:p>
          <a:p>
            <a:endParaRPr lang="en-AU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Benefiting from </a:t>
            </a:r>
            <a:r>
              <a:rPr lang="en-AU" dirty="0" err="1"/>
              <a:t>TypeScript</a:t>
            </a:r>
            <a:endParaRPr lang="en-AU" dirty="0"/>
          </a:p>
        </p:txBody>
      </p:sp>
      <p:pic>
        <p:nvPicPr>
          <p:cNvPr id="6" name="Picture 5" descr="https://richardwiseman.files.wordpress.com/2011/08/square-peg-round-ho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050" y="86798"/>
            <a:ext cx="2266950" cy="32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3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</a:t>
            </a:r>
            <a:endParaRPr lang="en-US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" y="63571"/>
            <a:ext cx="12763473" cy="67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8996" b="34104"/>
          <a:stretch/>
        </p:blipFill>
        <p:spPr>
          <a:xfrm>
            <a:off x="6029417" y="2871110"/>
            <a:ext cx="5693546" cy="97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4258" b="35642"/>
          <a:stretch/>
        </p:blipFill>
        <p:spPr>
          <a:xfrm>
            <a:off x="168676" y="2867487"/>
            <a:ext cx="5560865" cy="461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Arrows</a:t>
            </a:r>
            <a:r>
              <a:rPr lang="en-AU" b="1" dirty="0"/>
              <a:t> </a:t>
            </a:r>
            <a:r>
              <a:rPr lang="en-AU" b="1" dirty="0" smtClean="0"/>
              <a:t>and Expression Bodies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8746484" y="1729608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2" name="TextBox 11"/>
          <p:cNvSpPr txBox="1"/>
          <p:nvPr/>
        </p:nvSpPr>
        <p:spPr>
          <a:xfrm>
            <a:off x="8807831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9488" y="2806735"/>
            <a:ext cx="641176" cy="443884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9028087" y="2867486"/>
            <a:ext cx="1705016" cy="399495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78235" y="3115547"/>
            <a:ext cx="2148395" cy="302869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5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http://duncanhunter.com.au</a:t>
            </a: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       @</a:t>
            </a:r>
            <a:r>
              <a:rPr lang="en-AU" sz="2800" dirty="0" err="1" smtClean="0"/>
              <a:t>DuncHunter</a:t>
            </a:r>
            <a:endParaRPr lang="en-AU" sz="28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 smtClean="0"/>
              <a:t>Software Architect at SSW</a:t>
            </a:r>
            <a:endParaRPr lang="en-AU" sz="28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 dirty="0" smtClean="0"/>
              <a:t>Angular/</a:t>
            </a:r>
            <a:r>
              <a:rPr lang="en-AU" sz="2800" dirty="0" err="1" smtClean="0"/>
              <a:t>TypeScript</a:t>
            </a:r>
            <a:r>
              <a:rPr lang="en-AU" sz="2800" dirty="0" smtClean="0"/>
              <a:t> Focus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21" y="2558334"/>
            <a:ext cx="352425" cy="35242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ttps://lh3.googleusercontent.com/ojoxf_CaXj9SOE0zk2fXWwvh1QLuqExbmu5kprZOmQOPKJ5MtiXqDqBMtLbbsdZlp8dO_YF2yFn0izVoQXjDC_DGzpmzGBf-Zg8ctqhgrACPpNJ67hxjGp1XCXyCqJ2ut_l8x91M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" y="95019"/>
            <a:ext cx="5049156" cy="7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468" t="64219" r="468" b="-1119"/>
          <a:stretch/>
        </p:blipFill>
        <p:spPr>
          <a:xfrm>
            <a:off x="5961058" y="2762347"/>
            <a:ext cx="5693546" cy="97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0502" b="940"/>
          <a:stretch/>
        </p:blipFill>
        <p:spPr>
          <a:xfrm>
            <a:off x="159798" y="2760213"/>
            <a:ext cx="5560865" cy="443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Arrows</a:t>
            </a:r>
            <a:r>
              <a:rPr lang="en-AU" b="1" dirty="0"/>
              <a:t> </a:t>
            </a:r>
            <a:r>
              <a:rPr lang="en-AU" b="1" smtClean="0"/>
              <a:t>– Statement Bodies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46484" y="1729608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2" name="TextBox 11"/>
          <p:cNvSpPr txBox="1"/>
          <p:nvPr/>
        </p:nvSpPr>
        <p:spPr>
          <a:xfrm>
            <a:off x="8807831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9487" y="2806735"/>
            <a:ext cx="951895" cy="443884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984202" y="2760213"/>
            <a:ext cx="2148395" cy="506769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6278235" y="3115547"/>
            <a:ext cx="2148395" cy="302869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1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88" y="2706451"/>
            <a:ext cx="5832678" cy="220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8" y="2718788"/>
            <a:ext cx="5872594" cy="1831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Arrows</a:t>
            </a:r>
            <a:r>
              <a:rPr lang="en-AU" b="1" dirty="0"/>
              <a:t> and Lexical </a:t>
            </a:r>
            <a:r>
              <a:rPr lang="en-AU" b="1" dirty="0" smtClean="0"/>
              <a:t>This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8746484" y="1729608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2" name="TextBox 11"/>
          <p:cNvSpPr txBox="1"/>
          <p:nvPr/>
        </p:nvSpPr>
        <p:spPr>
          <a:xfrm>
            <a:off x="8807831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7488" y="3582940"/>
            <a:ext cx="5751511" cy="696960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6659436" y="3474433"/>
            <a:ext cx="2148395" cy="265718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381234" y="2902998"/>
            <a:ext cx="1530115" cy="278352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977187" y="4061003"/>
            <a:ext cx="1227264" cy="265719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91"/>
          <a:stretch/>
        </p:blipFill>
        <p:spPr>
          <a:xfrm>
            <a:off x="752902" y="2973816"/>
            <a:ext cx="4991004" cy="2830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46484" y="1729608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0" name="TextBox 9"/>
          <p:cNvSpPr txBox="1"/>
          <p:nvPr/>
        </p:nvSpPr>
        <p:spPr>
          <a:xfrm>
            <a:off x="8807831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2" name="TextBox 11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83" y="2988726"/>
            <a:ext cx="5486295" cy="28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7" y="2727154"/>
            <a:ext cx="4564948" cy="2933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8" y="2727155"/>
            <a:ext cx="5934902" cy="2933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smtClean="0"/>
              <a:t>Classes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8746484" y="1729608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2" name="TextBox 11"/>
          <p:cNvSpPr txBox="1"/>
          <p:nvPr/>
        </p:nvSpPr>
        <p:spPr>
          <a:xfrm>
            <a:off x="8807831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7260" y="4068244"/>
            <a:ext cx="4078440" cy="806450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87260" y="3249034"/>
            <a:ext cx="3394839" cy="819210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483367" y="5247054"/>
            <a:ext cx="4078440" cy="413513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8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  <p:bldP spid="15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Classes in Angular2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4"/>
            <a:ext cx="10489422" cy="42123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624" b="87853"/>
          <a:stretch/>
        </p:blipFill>
        <p:spPr>
          <a:xfrm>
            <a:off x="417901" y="2917134"/>
            <a:ext cx="10245572" cy="322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smtClean="0"/>
              <a:t>String literals</a:t>
            </a:r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9307" b="68439"/>
          <a:stretch/>
        </p:blipFill>
        <p:spPr>
          <a:xfrm>
            <a:off x="417900" y="3761960"/>
            <a:ext cx="10245569" cy="5255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-157" t="39465" r="157" b="50081"/>
          <a:stretch/>
        </p:blipFill>
        <p:spPr>
          <a:xfrm>
            <a:off x="417900" y="4860234"/>
            <a:ext cx="10245569" cy="448365"/>
          </a:xfrm>
          <a:prstGeom prst="rect">
            <a:avLst/>
          </a:prstGeom>
        </p:spPr>
      </p:pic>
      <p:sp>
        <p:nvSpPr>
          <p:cNvPr id="1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smtClean="0"/>
              <a:t>String literals</a:t>
            </a:r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16" y="2674756"/>
            <a:ext cx="6114384" cy="3369004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50760" y="3590790"/>
            <a:ext cx="5665940" cy="1133609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59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4" y="2718788"/>
            <a:ext cx="3864586" cy="3577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smtClean="0"/>
              <a:t>Let and </a:t>
            </a:r>
            <a:r>
              <a:rPr lang="en-AU" sz="4400" b="1" dirty="0" err="1" smtClean="0"/>
              <a:t>const</a:t>
            </a:r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409700" y="5429250"/>
            <a:ext cx="1842789" cy="254000"/>
          </a:xfrm>
          <a:prstGeom prst="line">
            <a:avLst/>
          </a:prstGeom>
          <a:ln w="190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09699" y="4272562"/>
            <a:ext cx="1842789" cy="254000"/>
          </a:xfrm>
          <a:prstGeom prst="line">
            <a:avLst/>
          </a:prstGeom>
          <a:ln w="190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51514" y="4193681"/>
            <a:ext cx="2355850" cy="360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1409699" y="4953000"/>
            <a:ext cx="2355850" cy="78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4" y="2718788"/>
            <a:ext cx="3864586" cy="3577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smtClean="0"/>
              <a:t>Let and </a:t>
            </a:r>
            <a:r>
              <a:rPr lang="en-AU" sz="4400" b="1" dirty="0" err="1" smtClean="0"/>
              <a:t>const</a:t>
            </a:r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368093" y="1733132"/>
            <a:ext cx="884396" cy="884396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500"/>
          </a:p>
        </p:txBody>
      </p:sp>
      <p:sp>
        <p:nvSpPr>
          <p:cNvPr id="14" name="TextBox 13"/>
          <p:cNvSpPr txBox="1"/>
          <p:nvPr/>
        </p:nvSpPr>
        <p:spPr>
          <a:xfrm>
            <a:off x="2429439" y="1790360"/>
            <a:ext cx="884395" cy="7628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409700" y="5429250"/>
            <a:ext cx="1842789" cy="254000"/>
          </a:xfrm>
          <a:prstGeom prst="line">
            <a:avLst/>
          </a:prstGeom>
          <a:ln w="190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09699" y="4272562"/>
            <a:ext cx="1842789" cy="254000"/>
          </a:xfrm>
          <a:prstGeom prst="line">
            <a:avLst/>
          </a:prstGeom>
          <a:ln w="190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51514" y="4193681"/>
            <a:ext cx="2355850" cy="360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1409699" y="4953000"/>
            <a:ext cx="2355850" cy="78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22653"/>
            <a:ext cx="10686196" cy="1321720"/>
          </a:xfrm>
        </p:spPr>
        <p:txBody>
          <a:bodyPr>
            <a:normAutofit/>
          </a:bodyPr>
          <a:lstStyle/>
          <a:p>
            <a:r>
              <a:rPr lang="en-AU" sz="4400" b="1" dirty="0" err="1" smtClean="0"/>
              <a:t>TypeScript</a:t>
            </a:r>
            <a:r>
              <a:rPr lang="en-AU" sz="4400" b="1" dirty="0" smtClean="0"/>
              <a:t> Types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2401454" y="1879600"/>
            <a:ext cx="782366" cy="8006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2461225" y="1941656"/>
            <a:ext cx="662823" cy="6765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85" y="1764196"/>
            <a:ext cx="5721162" cy="570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535" y="2409877"/>
            <a:ext cx="5748877" cy="558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536" y="3087764"/>
            <a:ext cx="5804305" cy="649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535" y="3837197"/>
            <a:ext cx="5756791" cy="585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65" y="4476101"/>
            <a:ext cx="5681571" cy="8789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394" y="5408890"/>
            <a:ext cx="5641972" cy="855204"/>
          </a:xfrm>
          <a:prstGeom prst="rect">
            <a:avLst/>
          </a:prstGeom>
        </p:spPr>
      </p:pic>
      <p:sp>
        <p:nvSpPr>
          <p:cNvPr id="2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5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Angular Super Powers Tour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65224" y="1268872"/>
            <a:ext cx="8126776" cy="3340540"/>
          </a:xfrm>
        </p:spPr>
        <p:txBody>
          <a:bodyPr>
            <a:normAutofit/>
          </a:bodyPr>
          <a:lstStyle/>
          <a:p>
            <a:r>
              <a:rPr lang="en-AU" b="1" dirty="0" err="1" smtClean="0"/>
              <a:t>TypeScript</a:t>
            </a:r>
            <a:r>
              <a:rPr lang="en-AU" b="1" dirty="0" smtClean="0"/>
              <a:t> or ECMAScript 6?</a:t>
            </a:r>
            <a:endParaRPr lang="en-AU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</a:t>
            </a:r>
            <a:r>
              <a:rPr lang="en-AU" dirty="0" err="1" smtClean="0">
                <a:solidFill>
                  <a:schemeClr val="bg1"/>
                </a:solidFill>
              </a:rPr>
              <a:t>AngularSuperPowersTour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8416212" y="2323322"/>
            <a:ext cx="2939143" cy="1231640"/>
          </a:xfrm>
          <a:prstGeom prst="line">
            <a:avLst/>
          </a:prstGeom>
          <a:ln w="571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1690" y="1577277"/>
            <a:ext cx="3732245" cy="802433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AU" sz="4800" b="1" dirty="0" smtClean="0">
                <a:solidFill>
                  <a:schemeClr val="bg1"/>
                </a:solidFill>
              </a:rPr>
              <a:t>ES2015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46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 smtClean="0"/>
              <a:t>TypeScript</a:t>
            </a:r>
            <a:r>
              <a:rPr lang="en-AU" sz="4400" b="1" dirty="0" smtClean="0"/>
              <a:t> Classes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2401454" y="1879600"/>
            <a:ext cx="782366" cy="8006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2461225" y="1941656"/>
            <a:ext cx="662823" cy="6765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0" y="2868614"/>
            <a:ext cx="6309431" cy="3271836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pic>
        <p:nvPicPr>
          <p:cNvPr id="1026" name="Picture 2" descr="http://uxrepo.com/static/icon-sets/foundation/png32/256/000000/fi-at-sign-256-000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098" y="6223000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 smtClean="0"/>
              <a:t>TypeScript</a:t>
            </a:r>
            <a:r>
              <a:rPr lang="en-AU" sz="4400" b="1" dirty="0" smtClean="0"/>
              <a:t> Interfaces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2401454" y="1879600"/>
            <a:ext cx="782366" cy="8006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2461225" y="1941656"/>
            <a:ext cx="662823" cy="6765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29278"/>
          <a:stretch/>
        </p:blipFill>
        <p:spPr>
          <a:xfrm>
            <a:off x="655215" y="2936896"/>
            <a:ext cx="7298310" cy="2270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442" y="1795274"/>
            <a:ext cx="5455816" cy="8229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15261" y="2117686"/>
            <a:ext cx="947890" cy="219114"/>
          </a:xfrm>
          <a:prstGeom prst="rect">
            <a:avLst/>
          </a:prstGeom>
          <a:noFill/>
          <a:ln w="19050">
            <a:solidFill>
              <a:srgbClr val="CC4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pic>
        <p:nvPicPr>
          <p:cNvPr id="11" name="Picture 2" descr="http://uxrepo.com/static/icon-sets/foundation/png32/256/000000/fi-at-sign-256-0000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098" y="6223000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 smtClean="0"/>
              <a:t>TypeScript</a:t>
            </a:r>
            <a:r>
              <a:rPr lang="en-AU" sz="4400" b="1" dirty="0" smtClean="0"/>
              <a:t> Generics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2401454" y="1879600"/>
            <a:ext cx="782366" cy="8006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2461225" y="1941656"/>
            <a:ext cx="662823" cy="6765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5" y="2876233"/>
            <a:ext cx="4791815" cy="3221955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 err="1" smtClean="0"/>
              <a:t>TypeScript</a:t>
            </a:r>
            <a:r>
              <a:rPr lang="en-AU" sz="4400" b="1" dirty="0" smtClean="0"/>
              <a:t> Decorators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2401454" y="1879600"/>
            <a:ext cx="782366" cy="8006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2461225" y="1941656"/>
            <a:ext cx="662823" cy="6765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099" y="2787926"/>
            <a:ext cx="8905461" cy="2613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AU" sz="2400" dirty="0"/>
              <a:t>@Component({</a:t>
            </a:r>
          </a:p>
          <a:p>
            <a:r>
              <a:rPr lang="en-AU" sz="2400" dirty="0"/>
              <a:t>    selector: 'cart',</a:t>
            </a:r>
          </a:p>
          <a:p>
            <a:r>
              <a:rPr lang="en-AU" sz="2400" dirty="0"/>
              <a:t>    </a:t>
            </a:r>
            <a:r>
              <a:rPr lang="en-AU" sz="2400" dirty="0" err="1"/>
              <a:t>templateUrl</a:t>
            </a:r>
            <a:r>
              <a:rPr lang="en-AU" sz="2400" dirty="0"/>
              <a:t>: './components/cart/cart.html',</a:t>
            </a:r>
          </a:p>
          <a:p>
            <a:r>
              <a:rPr lang="en-AU" sz="2400" dirty="0"/>
              <a:t>    </a:t>
            </a:r>
            <a:r>
              <a:rPr lang="en-AU" sz="2400" dirty="0" err="1"/>
              <a:t>styleUrls</a:t>
            </a:r>
            <a:r>
              <a:rPr lang="en-AU" sz="2400" dirty="0"/>
              <a:t>: ['./components/cart/cart.css'],</a:t>
            </a:r>
          </a:p>
          <a:p>
            <a:r>
              <a:rPr lang="en-AU" sz="2400" dirty="0"/>
              <a:t>    directives: []</a:t>
            </a:r>
          </a:p>
          <a:p>
            <a:r>
              <a:rPr lang="en-AU" sz="2400" dirty="0"/>
              <a:t>})</a:t>
            </a:r>
            <a:endParaRPr lang="en-AU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err="1"/>
              <a:t>TypeScript</a:t>
            </a:r>
            <a:r>
              <a:rPr lang="en-AU" b="1" dirty="0"/>
              <a:t> Code Demo - Tooling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Auto completion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Rename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Go to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Type Checking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AngularSuperPowersTour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We will all need to make this decision?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  <p:pic>
        <p:nvPicPr>
          <p:cNvPr id="1026" name="Picture 2" descr="http://cdn.wccftech.com/wp-content/uploads/2015/05/deci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12"/>
            <a:ext cx="12200102" cy="81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83" y="3303153"/>
            <a:ext cx="1330035" cy="13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ms-assets.tutsplus.com/legacy-courses/CRS-5647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94" y="3373582"/>
            <a:ext cx="165054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4320" y="54592"/>
            <a:ext cx="12192000" cy="68034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ES6 versus </a:t>
            </a:r>
            <a:r>
              <a:rPr lang="en-AU" dirty="0" err="1" smtClean="0"/>
              <a:t>TypeScript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ES6</a:t>
            </a:r>
            <a:r>
              <a:rPr lang="en-AU" dirty="0"/>
              <a:t> </a:t>
            </a:r>
            <a:r>
              <a:rPr lang="en-AU" dirty="0" smtClean="0"/>
              <a:t>is awesome and needs to be </a:t>
            </a:r>
            <a:r>
              <a:rPr lang="en-AU" dirty="0" err="1" smtClean="0"/>
              <a:t>transpiled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New ES6 features 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390"/>
            <a:ext cx="6693615" cy="729504"/>
          </a:xfrm>
        </p:spPr>
        <p:txBody>
          <a:bodyPr/>
          <a:lstStyle/>
          <a:p>
            <a:r>
              <a:rPr lang="en-AU" dirty="0" smtClean="0"/>
              <a:t>4. Typescript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uiExpand="1" build="p" animBg="1"/>
      <p:bldP spid="10" grpId="0" uiExpand="1" build="p" animBg="1"/>
      <p:bldP spid="11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1267" y="-841955"/>
            <a:ext cx="12323267" cy="6222332"/>
          </a:xfrm>
        </p:spPr>
        <p:txBody>
          <a:bodyPr>
            <a:normAutofit/>
          </a:bodyPr>
          <a:lstStyle/>
          <a:p>
            <a:r>
              <a:rPr lang="en-AU" sz="8000" dirty="0" smtClean="0"/>
              <a:t>Thanks</a:t>
            </a:r>
            <a:endParaRPr lang="en-AU" sz="4800" dirty="0"/>
          </a:p>
        </p:txBody>
      </p:sp>
      <p:sp>
        <p:nvSpPr>
          <p:cNvPr id="5" name="Text Placeholder 11"/>
          <p:cNvSpPr txBox="1">
            <a:spLocks/>
          </p:cNvSpPr>
          <p:nvPr/>
        </p:nvSpPr>
        <p:spPr>
          <a:xfrm>
            <a:off x="4085758" y="3678803"/>
            <a:ext cx="6171773" cy="39476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 smtClean="0"/>
              <a:t>       @</a:t>
            </a:r>
            <a:r>
              <a:rPr lang="en-AU" sz="4000" dirty="0" err="1" smtClean="0"/>
              <a:t>DuncHunter</a:t>
            </a:r>
            <a:endParaRPr lang="en-AU" sz="4000" dirty="0" smtClean="0"/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21" y="3767703"/>
            <a:ext cx="1079274" cy="1079274"/>
          </a:xfrm>
          <a:prstGeom prst="rect">
            <a:avLst/>
          </a:prstGeom>
        </p:spPr>
      </p:pic>
      <p:sp>
        <p:nvSpPr>
          <p:cNvPr id="7" name="Footer Placeholder 1"/>
          <p:cNvSpPr txBox="1">
            <a:spLocks/>
          </p:cNvSpPr>
          <p:nvPr/>
        </p:nvSpPr>
        <p:spPr>
          <a:xfrm>
            <a:off x="1012724" y="6292646"/>
            <a:ext cx="10426374" cy="4288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8"/>
    </mc:Choice>
    <mc:Fallback xmlns="">
      <p:transition spd="slow" advTm="128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4320" y="54592"/>
            <a:ext cx="12192000" cy="68034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ES6 versus </a:t>
            </a:r>
            <a:r>
              <a:rPr lang="en-AU" dirty="0" err="1" smtClean="0"/>
              <a:t>TypeScript</a:t>
            </a:r>
            <a:r>
              <a:rPr lang="en-AU" dirty="0" smtClean="0"/>
              <a:t>?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What is ES6?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New ES6 features 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390"/>
            <a:ext cx="6693615" cy="729504"/>
          </a:xfrm>
        </p:spPr>
        <p:txBody>
          <a:bodyPr/>
          <a:lstStyle/>
          <a:p>
            <a:r>
              <a:rPr lang="en-AU" dirty="0" smtClean="0"/>
              <a:t>4. Typescript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uiExpand="1" build="p" animBg="1"/>
      <p:bldP spid="10" grpId="0" uiExpand="1" build="p" animBg="1"/>
      <p:bldP spid="11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52902" y="1747837"/>
            <a:ext cx="6503304" cy="4549775"/>
          </a:xfrm>
        </p:spPr>
        <p:txBody>
          <a:bodyPr/>
          <a:lstStyle/>
          <a:p>
            <a:r>
              <a:rPr lang="en-AU" dirty="0" smtClean="0"/>
              <a:t>No </a:t>
            </a:r>
            <a:r>
              <a:rPr lang="en-AU" dirty="0" smtClean="0"/>
              <a:t>separation </a:t>
            </a:r>
            <a:r>
              <a:rPr lang="en-AU" dirty="0"/>
              <a:t>of </a:t>
            </a:r>
            <a:r>
              <a:rPr lang="en-AU" dirty="0" smtClean="0"/>
              <a:t>concerns</a:t>
            </a:r>
          </a:p>
          <a:p>
            <a:r>
              <a:rPr lang="en-AU" dirty="0"/>
              <a:t>Too much inline </a:t>
            </a:r>
            <a:r>
              <a:rPr lang="en-AU" dirty="0" smtClean="0"/>
              <a:t>JavaScript</a:t>
            </a:r>
            <a:endParaRPr lang="en-AU" dirty="0"/>
          </a:p>
          <a:p>
            <a:r>
              <a:rPr lang="en-AU" dirty="0" smtClean="0"/>
              <a:t>Poor code reuse </a:t>
            </a:r>
            <a:endParaRPr lang="en-AU" dirty="0"/>
          </a:p>
          <a:p>
            <a:r>
              <a:rPr lang="en-AU" dirty="0" smtClean="0"/>
              <a:t>Nightmare to refactor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Life before </a:t>
            </a:r>
            <a:r>
              <a:rPr lang="en-AU" dirty="0" err="1" smtClean="0"/>
              <a:t>TypeScript</a:t>
            </a:r>
            <a:endParaRPr lang="en-AU" dirty="0"/>
          </a:p>
        </p:txBody>
      </p:sp>
      <p:pic>
        <p:nvPicPr>
          <p:cNvPr id="3074" name="Picture 2" descr="http://blog.excellenthotels.com/wp-content/uploads/2012/03/ice-cream-spaghetti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83" y="1840477"/>
            <a:ext cx="4323018" cy="432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"/>
          <p:cNvSpPr txBox="1">
            <a:spLocks/>
          </p:cNvSpPr>
          <p:nvPr/>
        </p:nvSpPr>
        <p:spPr>
          <a:xfrm>
            <a:off x="1801643" y="6356349"/>
            <a:ext cx="106861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We will all need to make this decision?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#DevSuperPowersIP @DuncHunter @AdamCogan</a:t>
            </a:r>
            <a:endParaRPr lang="en-US" dirty="0"/>
          </a:p>
        </p:txBody>
      </p:sp>
      <p:pic>
        <p:nvPicPr>
          <p:cNvPr id="1026" name="Picture 2" descr="http://cdn.wccftech.com/wp-content/uploads/2015/05/deci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12"/>
            <a:ext cx="12200102" cy="81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frontendmasters.com/assets/es6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83" y="3303153"/>
            <a:ext cx="1330035" cy="13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ms-assets.tutsplus.com/legacy-courses/CRS-5647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94" y="3373582"/>
            <a:ext cx="165054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09000" y="4986769"/>
            <a:ext cx="3597702" cy="1447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normAutofit/>
          </a:bodyPr>
          <a:lstStyle/>
          <a:p>
            <a:r>
              <a:rPr lang="en-AU" sz="3600" dirty="0" smtClean="0">
                <a:solidFill>
                  <a:schemeClr val="bg1"/>
                </a:solidFill>
              </a:rPr>
              <a:t>A Typed </a:t>
            </a:r>
          </a:p>
          <a:p>
            <a:r>
              <a:rPr lang="en-AU" sz="3600" dirty="0" smtClean="0">
                <a:solidFill>
                  <a:schemeClr val="bg1"/>
                </a:solidFill>
              </a:rPr>
              <a:t>Superset of ES6</a:t>
            </a:r>
          </a:p>
        </p:txBody>
      </p:sp>
    </p:spTree>
    <p:extLst>
      <p:ext uri="{BB962C8B-B14F-4D97-AF65-F5344CB8AC3E}">
        <p14:creationId xmlns:p14="http://schemas.microsoft.com/office/powerpoint/2010/main" val="127211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608949"/>
            <a:ext cx="10686196" cy="2475855"/>
          </a:xfrm>
        </p:spPr>
        <p:txBody>
          <a:bodyPr>
            <a:normAutofit/>
          </a:bodyPr>
          <a:lstStyle/>
          <a:p>
            <a:r>
              <a:rPr lang="en-US" dirty="0"/>
              <a:t>ECMAScript </a:t>
            </a:r>
            <a:r>
              <a:rPr lang="en-US" dirty="0" smtClean="0"/>
              <a:t>6 is the current version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First upgrade since 2009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511" r="49621" b="60476"/>
          <a:stretch/>
        </p:blipFill>
        <p:spPr>
          <a:xfrm>
            <a:off x="642891" y="599686"/>
            <a:ext cx="5029200" cy="15292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330200"/>
            <a:ext cx="4939103" cy="588644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arrows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enhanced object literals</a:t>
            </a:r>
          </a:p>
          <a:p>
            <a:r>
              <a:rPr lang="en-US" dirty="0"/>
              <a:t>template strings</a:t>
            </a:r>
          </a:p>
          <a:p>
            <a:r>
              <a:rPr lang="en-US" dirty="0" err="1"/>
              <a:t>destructuring</a:t>
            </a:r>
            <a:endParaRPr lang="en-US" dirty="0"/>
          </a:p>
          <a:p>
            <a:r>
              <a:rPr lang="en-US" dirty="0"/>
              <a:t>default + rest + spread</a:t>
            </a:r>
          </a:p>
          <a:p>
            <a:r>
              <a:rPr lang="en-US" dirty="0"/>
              <a:t>let + </a:t>
            </a:r>
            <a:r>
              <a:rPr lang="en-US" dirty="0" err="1"/>
              <a:t>const</a:t>
            </a:r>
            <a:endParaRPr lang="en-US" dirty="0"/>
          </a:p>
          <a:p>
            <a:r>
              <a:rPr lang="en-US" dirty="0"/>
              <a:t>iterators + </a:t>
            </a:r>
            <a:r>
              <a:rPr lang="en-US" dirty="0" err="1"/>
              <a:t>for..of</a:t>
            </a:r>
            <a:endParaRPr lang="en-US" dirty="0"/>
          </a:p>
          <a:p>
            <a:r>
              <a:rPr lang="en-US" dirty="0"/>
              <a:t>Generators</a:t>
            </a:r>
          </a:p>
          <a:p>
            <a:r>
              <a:rPr lang="en-US" dirty="0"/>
              <a:t>Unicode</a:t>
            </a:r>
          </a:p>
          <a:p>
            <a:r>
              <a:rPr lang="en-US" dirty="0"/>
              <a:t>modules</a:t>
            </a:r>
          </a:p>
          <a:p>
            <a:endParaRPr lang="en-US" dirty="0" smtClean="0"/>
          </a:p>
          <a:p>
            <a:endParaRPr lang="en-US" dirty="0"/>
          </a:p>
          <a:p>
            <a:endParaRPr lang="en-AU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23584" y="330200"/>
            <a:ext cx="4939103" cy="5886449"/>
          </a:xfrm>
          <a:prstGeom prst="rect">
            <a:avLst/>
          </a:prstGeom>
        </p:spPr>
        <p:txBody>
          <a:bodyPr vert="horz" lIns="180000" tIns="46800" rIns="180000" bIns="4680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module loaders</a:t>
            </a:r>
          </a:p>
          <a:p>
            <a:r>
              <a:rPr lang="en-AU" dirty="0"/>
              <a:t>map + set + </a:t>
            </a:r>
            <a:r>
              <a:rPr lang="en-AU" dirty="0" err="1"/>
              <a:t>weakmap</a:t>
            </a:r>
            <a:r>
              <a:rPr lang="en-AU" dirty="0"/>
              <a:t> + </a:t>
            </a:r>
            <a:r>
              <a:rPr lang="en-AU" dirty="0" err="1"/>
              <a:t>weakset</a:t>
            </a:r>
            <a:endParaRPr lang="en-AU" dirty="0"/>
          </a:p>
          <a:p>
            <a:r>
              <a:rPr lang="en-AU" dirty="0"/>
              <a:t>proxies</a:t>
            </a:r>
          </a:p>
          <a:p>
            <a:r>
              <a:rPr lang="en-AU" dirty="0"/>
              <a:t>symbols</a:t>
            </a:r>
          </a:p>
          <a:p>
            <a:r>
              <a:rPr lang="en-AU" dirty="0" err="1"/>
              <a:t>subclassable</a:t>
            </a:r>
            <a:r>
              <a:rPr lang="en-AU" dirty="0"/>
              <a:t> built-ins</a:t>
            </a:r>
          </a:p>
          <a:p>
            <a:r>
              <a:rPr lang="en-AU" dirty="0"/>
              <a:t>promises</a:t>
            </a:r>
          </a:p>
          <a:p>
            <a:r>
              <a:rPr lang="en-AU" dirty="0"/>
              <a:t>math + number + string + array + object APIs</a:t>
            </a:r>
          </a:p>
          <a:p>
            <a:r>
              <a:rPr lang="en-AU" dirty="0"/>
              <a:t>binary and octal literals</a:t>
            </a:r>
          </a:p>
          <a:p>
            <a:r>
              <a:rPr lang="en-AU" dirty="0"/>
              <a:t>reflect </a:t>
            </a:r>
            <a:r>
              <a:rPr lang="en-AU" dirty="0" err="1"/>
              <a:t>api</a:t>
            </a:r>
            <a:endParaRPr lang="en-AU" dirty="0"/>
          </a:p>
          <a:p>
            <a:r>
              <a:rPr lang="en-AU" dirty="0"/>
              <a:t>tail calls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96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ECMAScript 6 vs </a:t>
            </a:r>
            <a:r>
              <a:rPr lang="en-AU" dirty="0" err="1" smtClean="0"/>
              <a:t>TypeScript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#DevSuperPowers @DuncHunter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19745" y="3303152"/>
            <a:ext cx="2050473" cy="2050473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2119745" y="3444004"/>
            <a:ext cx="2050473" cy="1768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8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ES5</a:t>
            </a:r>
            <a:endParaRPr lang="en-AU" sz="7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8360" y="3303152"/>
            <a:ext cx="2050473" cy="2050473"/>
          </a:xfrm>
          <a:prstGeom prst="rect">
            <a:avLst/>
          </a:prstGeom>
          <a:solidFill>
            <a:srgbClr val="F1E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4984169" y="3444002"/>
            <a:ext cx="2050473" cy="1768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8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  <a:endParaRPr lang="en-AU" sz="7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57653" y="3303152"/>
            <a:ext cx="2050473" cy="20504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7623462" y="3444003"/>
            <a:ext cx="2050473" cy="1768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AU" sz="8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TS</a:t>
            </a:r>
            <a:endParaRPr lang="en-AU" sz="7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38228" y="1773382"/>
            <a:ext cx="2597" cy="42394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98963" y="2053929"/>
            <a:ext cx="2092036" cy="92132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No </a:t>
            </a:r>
            <a:r>
              <a:rPr lang="en-AU" sz="2400" dirty="0" err="1" smtClean="0">
                <a:solidFill>
                  <a:schemeClr val="bg1"/>
                </a:solidFill>
              </a:rPr>
              <a:t>transpiling</a:t>
            </a:r>
            <a:endParaRPr lang="en-AU" sz="2400" dirty="0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4168" y="2053929"/>
            <a:ext cx="4623957" cy="92132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Requires </a:t>
            </a:r>
            <a:r>
              <a:rPr lang="en-AU" sz="2400" dirty="0" err="1" smtClean="0">
                <a:solidFill>
                  <a:schemeClr val="bg1"/>
                </a:solidFill>
              </a:rPr>
              <a:t>transpiling</a:t>
            </a:r>
            <a:endParaRPr lang="en-AU" sz="2400" dirty="0" smtClean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294849" y="1751443"/>
            <a:ext cx="2597" cy="42394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40549" y="2053928"/>
            <a:ext cx="2092036" cy="92132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08835" y="2053928"/>
            <a:ext cx="2092036" cy="92132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No Types</a:t>
            </a:r>
          </a:p>
        </p:txBody>
      </p:sp>
    </p:spTree>
    <p:extLst>
      <p:ext uri="{BB962C8B-B14F-4D97-AF65-F5344CB8AC3E}">
        <p14:creationId xmlns:p14="http://schemas.microsoft.com/office/powerpoint/2010/main" val="2226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21" grpId="0" animBg="1"/>
      <p:bldP spid="23" grpId="0" animBg="1"/>
      <p:bldP spid="23" grpId="1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5.6"/>
</p:tagLst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0424534-9333-42CF-B01B-BE188180668E}" vid="{9E51061D-7AED-4FE8-A6D3-D66720DE85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5FE1013327E3449BF9566E343FFAA1" ma:contentTypeVersion="1" ma:contentTypeDescription="Create a new document." ma:contentTypeScope="" ma:versionID="d550274679fed6cb826066f0bea45379">
  <xsd:schema xmlns:xsd="http://www.w3.org/2001/XMLSchema" xmlns:xs="http://www.w3.org/2001/XMLSchema" xmlns:p="http://schemas.microsoft.com/office/2006/metadata/properties" xmlns:ns2="b7f89264-0a68-447c-92c5-3912fcdf2a13" targetNamespace="http://schemas.microsoft.com/office/2006/metadata/properties" ma:root="true" ma:fieldsID="b9e5e8504c03d131c27cbd09568cfb5c" ns2:_="">
    <xsd:import namespace="b7f89264-0a68-447c-92c5-3912fcdf2a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8922C6-851A-4D42-A513-94D48AB6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4B2C1D-6224-4E78-A401-3EFC182052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227E6D-FB15-4979-BEB3-3188EAA10AF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A1AE266-5ABF-468A-8F4A-D20FD1919EB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7f89264-0a68-447c-92c5-3912fcdf2a1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8692</TotalTime>
  <Words>787</Words>
  <Application>Microsoft Office PowerPoint</Application>
  <PresentationFormat>Widescreen</PresentationFormat>
  <Paragraphs>193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Segoe UI</vt:lpstr>
      <vt:lpstr>Wingdings</vt:lpstr>
      <vt:lpstr>Calibri</vt:lpstr>
      <vt:lpstr>Open Sans Light</vt:lpstr>
      <vt:lpstr>SSW-White</vt:lpstr>
      <vt:lpstr>PowerPoint Presentation</vt:lpstr>
      <vt:lpstr>Duncan Hunter</vt:lpstr>
      <vt:lpstr>TypeScript or ECMAScript 6?</vt:lpstr>
      <vt:lpstr>Agenda</vt:lpstr>
      <vt:lpstr>Life before TypeScript</vt:lpstr>
      <vt:lpstr>We will all need to make this decision?</vt:lpstr>
      <vt:lpstr>ECMAScript 6 is the current version  First upgrade since 2009</vt:lpstr>
      <vt:lpstr>PowerPoint Presentation</vt:lpstr>
      <vt:lpstr>ECMAScript 6 vs TypeScript</vt:lpstr>
      <vt:lpstr>Both will need to be transpiled to ES5</vt:lpstr>
      <vt:lpstr>PowerPoint Presentation</vt:lpstr>
      <vt:lpstr>\</vt:lpstr>
      <vt:lpstr>PowerPoint Presentation</vt:lpstr>
      <vt:lpstr>Types are optional!</vt:lpstr>
      <vt:lpstr>Angular 1.x vs Angular 2.0</vt:lpstr>
      <vt:lpstr>At SSW we recommend TypeScript</vt:lpstr>
      <vt:lpstr>Benefiting from TypeScript</vt:lpstr>
      <vt:lpstr>PowerPoint Presentation</vt:lpstr>
      <vt:lpstr>Arrows and Expression Bodies</vt:lpstr>
      <vt:lpstr>Arrows – Statement Bodies</vt:lpstr>
      <vt:lpstr>Arrows and Lexical This</vt:lpstr>
      <vt:lpstr>PowerPoint Presentation</vt:lpstr>
      <vt:lpstr>Classes</vt:lpstr>
      <vt:lpstr>Classes in Angular2</vt:lpstr>
      <vt:lpstr>String literals</vt:lpstr>
      <vt:lpstr>String literals</vt:lpstr>
      <vt:lpstr>Let and const</vt:lpstr>
      <vt:lpstr>Let and const</vt:lpstr>
      <vt:lpstr>TypeScript Types</vt:lpstr>
      <vt:lpstr>TypeScript Classes</vt:lpstr>
      <vt:lpstr>TypeScript Interfaces</vt:lpstr>
      <vt:lpstr>TypeScript Generics</vt:lpstr>
      <vt:lpstr>TypeScript Decorators</vt:lpstr>
      <vt:lpstr>TypeScript Code Demo - Tooling</vt:lpstr>
      <vt:lpstr>We will all need to make this decision?</vt:lpstr>
      <vt:lpstr>Summary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Hunter</dc:creator>
  <cp:keywords>template, ssw, blank</cp:keywords>
  <cp:lastModifiedBy>Duncan Hunter</cp:lastModifiedBy>
  <cp:revision>457</cp:revision>
  <dcterms:created xsi:type="dcterms:W3CDTF">2015-05-03T02:35:54Z</dcterms:created>
  <dcterms:modified xsi:type="dcterms:W3CDTF">2015-11-26T03:30:02Z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0x010100B05FE1013327E3449BF9566E343FFAA1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https://d.docs.live.net/9d32a2f0737b44d3/SSW/Angular%202%20and%20ASP.NET%20MVC%206%20in%20Visual%20Studio%202015%20JumpStart/Presentations/AngularSuperPowersTour_Es6VsTS.pptx</vt:lpwstr>
  </property>
</Properties>
</file>